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7" r:id="rId4"/>
    <p:sldId id="296" r:id="rId5"/>
    <p:sldId id="287" r:id="rId6"/>
    <p:sldId id="283" r:id="rId7"/>
    <p:sldId id="298" r:id="rId8"/>
    <p:sldId id="284" r:id="rId9"/>
    <p:sldId id="285" r:id="rId10"/>
    <p:sldId id="286" r:id="rId11"/>
    <p:sldId id="295" r:id="rId12"/>
    <p:sldId id="300" r:id="rId13"/>
    <p:sldId id="299" r:id="rId14"/>
    <p:sldId id="288" r:id="rId15"/>
    <p:sldId id="302" r:id="rId16"/>
    <p:sldId id="289" r:id="rId17"/>
    <p:sldId id="290" r:id="rId18"/>
    <p:sldId id="303" r:id="rId19"/>
    <p:sldId id="291" r:id="rId20"/>
    <p:sldId id="292" r:id="rId21"/>
    <p:sldId id="294" r:id="rId22"/>
    <p:sldId id="282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4D1D"/>
    <a:srgbClr val="FFFF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浅色样式 2 - 强调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94660"/>
  </p:normalViewPr>
  <p:slideViewPr>
    <p:cSldViewPr>
      <p:cViewPr varScale="1">
        <p:scale>
          <a:sx n="108" d="100"/>
          <a:sy n="108" d="100"/>
        </p:scale>
        <p:origin x="11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2017/4/7/Fri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2017/4/7/Fri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2017/4/7/Fri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2017/4/7/Fri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2017/4/7/Fri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2017/4/7/Fri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2017/4/7/Fri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2017/4/7/Fri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2017/4/7/Fri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2017/4/7/Fri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2017/4/7/Fri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2017/4/7/Fri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5.jpg"/><Relationship Id="rId7" Type="http://schemas.openxmlformats.org/officeDocument/2006/relationships/image" Target="../media/image29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5516" y="155679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/>
              <a:t>The Landscape Expansion Index (LEI)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303748" y="4222829"/>
            <a:ext cx="45365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CN" sz="2000" dirty="0" smtClean="0"/>
          </a:p>
          <a:p>
            <a:pPr algn="ctr"/>
            <a:endParaRPr lang="en-US" altLang="zh-CN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C36437-2AAA-44AE-B95C-48C356676A98}" type="datetime3">
              <a:rPr lang="en-US" altLang="zh-CN" sz="2000">
                <a:solidFill>
                  <a:prstClr val="black"/>
                </a:solidFill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 April 2017</a:t>
            </a:fld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2178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167844" y="9807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 LEI for Python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748" y="1483768"/>
            <a:ext cx="4536504" cy="46970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989" y="1483768"/>
            <a:ext cx="5722023" cy="469708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690" y="1340768"/>
            <a:ext cx="5580620" cy="48736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339" y="1350060"/>
            <a:ext cx="4561322" cy="483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52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01770" y="980728"/>
            <a:ext cx="414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Create LEI tools for other ArcGIS version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447514" y="1556792"/>
            <a:ext cx="8248972" cy="3918517"/>
            <a:chOff x="251520" y="1556792"/>
            <a:chExt cx="8248972" cy="391851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9992" y="2204864"/>
              <a:ext cx="4000500" cy="28194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1556792"/>
              <a:ext cx="3888432" cy="3918517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364772" y="1642052"/>
            <a:ext cx="8585070" cy="3945024"/>
            <a:chOff x="364772" y="1642052"/>
            <a:chExt cx="8585070" cy="3945024"/>
          </a:xfrm>
        </p:grpSpPr>
        <p:grpSp>
          <p:nvGrpSpPr>
            <p:cNvPr id="14" name="组合 13"/>
            <p:cNvGrpSpPr/>
            <p:nvPr/>
          </p:nvGrpSpPr>
          <p:grpSpPr>
            <a:xfrm>
              <a:off x="364772" y="1642052"/>
              <a:ext cx="8585070" cy="3945024"/>
              <a:chOff x="364772" y="1642052"/>
              <a:chExt cx="8585070" cy="3945024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4772" y="1642052"/>
                <a:ext cx="2865674" cy="3945024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4470" y="1642052"/>
                <a:ext cx="2865674" cy="3945024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84168" y="1642052"/>
                <a:ext cx="2865674" cy="3945024"/>
              </a:xfrm>
              <a:prstGeom prst="rect">
                <a:avLst/>
              </a:prstGeom>
            </p:spPr>
          </p:pic>
        </p:grpSp>
        <p:cxnSp>
          <p:nvCxnSpPr>
            <p:cNvPr id="19" name="直接箭头连接符 18"/>
            <p:cNvCxnSpPr/>
            <p:nvPr/>
          </p:nvCxnSpPr>
          <p:spPr>
            <a:xfrm>
              <a:off x="2915816" y="3429000"/>
              <a:ext cx="7920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/>
            <p:nvPr/>
          </p:nvCxnSpPr>
          <p:spPr>
            <a:xfrm>
              <a:off x="5580112" y="3429000"/>
              <a:ext cx="7920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8063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85746" y="980728"/>
            <a:ext cx="4572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Test for LEI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1412650" y="1350042"/>
            <a:ext cx="6318701" cy="4827874"/>
            <a:chOff x="1357109" y="1358242"/>
            <a:chExt cx="6429783" cy="487907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7109" y="1358242"/>
              <a:ext cx="6429783" cy="487907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195736" y="2524254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1a</a:t>
              </a:r>
              <a:endParaRPr lang="zh-CN" altLang="en-US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220072" y="2708920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2a</a:t>
              </a:r>
              <a:endParaRPr lang="zh-CN" altLang="en-US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56384" y="233140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1b</a:t>
              </a:r>
              <a:endParaRPr lang="zh-CN" altLang="en-US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699829" y="2760694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2b</a:t>
              </a:r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211960" y="429309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3a</a:t>
              </a:r>
              <a:endParaRPr lang="zh-CN" altLang="en-US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990673" y="5445224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3b</a:t>
              </a:r>
              <a:endParaRPr lang="zh-CN" altLang="en-US" dirty="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361243" y="5084911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4b</a:t>
              </a:r>
              <a:endParaRPr lang="zh-CN" altLang="en-US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98650" y="1361329"/>
            <a:ext cx="6946700" cy="4803975"/>
            <a:chOff x="1098650" y="1361329"/>
            <a:chExt cx="6946700" cy="480397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8650" y="1361329"/>
              <a:ext cx="6946700" cy="4803975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2479908" y="1953705"/>
              <a:ext cx="495348" cy="3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1b</a:t>
              </a:r>
              <a:endParaRPr lang="zh-CN" altLang="en-US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733379" y="2558274"/>
              <a:ext cx="495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2b</a:t>
              </a:r>
              <a:endParaRPr lang="zh-CN" altLang="en-US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910042" y="5301208"/>
              <a:ext cx="495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3b</a:t>
              </a:r>
              <a:endParaRPr lang="zh-CN" altLang="en-US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289518" y="4982696"/>
              <a:ext cx="495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4b</a:t>
              </a:r>
              <a:endParaRPr lang="zh-CN" altLang="en-US" dirty="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303580" y="1340768"/>
            <a:ext cx="6440411" cy="4852115"/>
            <a:chOff x="1303580" y="1340768"/>
            <a:chExt cx="6440411" cy="4852115"/>
          </a:xfrm>
        </p:grpSpPr>
        <p:grpSp>
          <p:nvGrpSpPr>
            <p:cNvPr id="29" name="组合 28"/>
            <p:cNvGrpSpPr/>
            <p:nvPr/>
          </p:nvGrpSpPr>
          <p:grpSpPr>
            <a:xfrm>
              <a:off x="1400010" y="1340768"/>
              <a:ext cx="6343981" cy="4852115"/>
              <a:chOff x="1400010" y="1313189"/>
              <a:chExt cx="6343981" cy="4852115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00010" y="1313189"/>
                <a:ext cx="6343981" cy="4852115"/>
              </a:xfrm>
              <a:prstGeom prst="rect">
                <a:avLst/>
              </a:prstGeom>
            </p:spPr>
          </p:pic>
          <p:sp>
            <p:nvSpPr>
              <p:cNvPr id="25" name="文本框 24"/>
              <p:cNvSpPr txBox="1"/>
              <p:nvPr/>
            </p:nvSpPr>
            <p:spPr>
              <a:xfrm>
                <a:off x="2280260" y="2601588"/>
                <a:ext cx="4953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1a</a:t>
                </a:r>
                <a:endParaRPr lang="zh-CN" altLang="en-US" dirty="0"/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5353388" y="3100144"/>
                <a:ext cx="4953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2c</a:t>
                </a:r>
                <a:endParaRPr lang="zh-CN" altLang="en-US" dirty="0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4076652" y="4291175"/>
                <a:ext cx="4953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3c</a:t>
                </a:r>
                <a:endParaRPr lang="zh-CN" altLang="en-US" dirty="0"/>
              </a:p>
            </p:txBody>
          </p:sp>
        </p:grp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3580" y="3265936"/>
              <a:ext cx="1257948" cy="1155952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496" y="3928696"/>
              <a:ext cx="1570577" cy="1865960"/>
            </a:xfrm>
            <a:prstGeom prst="rect">
              <a:avLst/>
            </a:prstGeom>
          </p:spPr>
        </p:pic>
        <p:cxnSp>
          <p:nvCxnSpPr>
            <p:cNvPr id="33" name="直接箭头连接符 32"/>
            <p:cNvCxnSpPr/>
            <p:nvPr/>
          </p:nvCxnSpPr>
          <p:spPr>
            <a:xfrm flipH="1">
              <a:off x="2123728" y="2686547"/>
              <a:ext cx="665264" cy="81050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直接箭头连接符 34"/>
            <p:cNvCxnSpPr/>
            <p:nvPr/>
          </p:nvCxnSpPr>
          <p:spPr>
            <a:xfrm flipH="1">
              <a:off x="6663068" y="3312389"/>
              <a:ext cx="166957" cy="119103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2" name="组合 51"/>
          <p:cNvGrpSpPr/>
          <p:nvPr/>
        </p:nvGrpSpPr>
        <p:grpSpPr>
          <a:xfrm>
            <a:off x="1170705" y="1772816"/>
            <a:ext cx="6816017" cy="2952328"/>
            <a:chOff x="1788431" y="1772816"/>
            <a:chExt cx="6816017" cy="2952328"/>
          </a:xfrm>
        </p:grpSpPr>
        <p:grpSp>
          <p:nvGrpSpPr>
            <p:cNvPr id="48" name="组合 47"/>
            <p:cNvGrpSpPr/>
            <p:nvPr/>
          </p:nvGrpSpPr>
          <p:grpSpPr>
            <a:xfrm>
              <a:off x="1788431" y="2223912"/>
              <a:ext cx="3626602" cy="2059754"/>
              <a:chOff x="389873" y="1969501"/>
              <a:chExt cx="3626602" cy="2059754"/>
            </a:xfrm>
          </p:grpSpPr>
          <p:pic>
            <p:nvPicPr>
              <p:cNvPr id="39" name="图片 3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562" t="19548" r="11925" b="13747"/>
              <a:stretch/>
            </p:blipFill>
            <p:spPr>
              <a:xfrm>
                <a:off x="549531" y="1969501"/>
                <a:ext cx="1008112" cy="864096"/>
              </a:xfrm>
              <a:prstGeom prst="rect">
                <a:avLst/>
              </a:prstGeom>
              <a:effectLst/>
            </p:spPr>
          </p:pic>
          <p:pic>
            <p:nvPicPr>
              <p:cNvPr id="41" name="图片 40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489" t="19999" r="21134" b="19335"/>
              <a:stretch/>
            </p:blipFill>
            <p:spPr>
              <a:xfrm>
                <a:off x="545062" y="3093151"/>
                <a:ext cx="1008113" cy="936104"/>
              </a:xfrm>
              <a:prstGeom prst="rect">
                <a:avLst/>
              </a:prstGeom>
            </p:spPr>
          </p:pic>
          <p:cxnSp>
            <p:nvCxnSpPr>
              <p:cNvPr id="46" name="直接连接符 45"/>
              <p:cNvCxnSpPr/>
              <p:nvPr/>
            </p:nvCxnSpPr>
            <p:spPr>
              <a:xfrm>
                <a:off x="389873" y="2924944"/>
                <a:ext cx="154220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文本框 46"/>
              <p:cNvSpPr txBox="1"/>
              <p:nvPr/>
            </p:nvSpPr>
            <p:spPr>
              <a:xfrm>
                <a:off x="2063551" y="2740342"/>
                <a:ext cx="19529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×100 = 100</a:t>
                </a:r>
                <a:endParaRPr lang="zh-CN" altLang="en-US" dirty="0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5045709" y="1772816"/>
              <a:ext cx="3558739" cy="2952328"/>
              <a:chOff x="955713" y="2853357"/>
              <a:chExt cx="3558739" cy="2952328"/>
            </a:xfrm>
          </p:grpSpPr>
          <p:pic>
            <p:nvPicPr>
              <p:cNvPr id="40" name="图片 39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897" t="8718" r="15944" b="12355"/>
              <a:stretch/>
            </p:blipFill>
            <p:spPr>
              <a:xfrm>
                <a:off x="955713" y="2853357"/>
                <a:ext cx="936105" cy="1368152"/>
              </a:xfrm>
              <a:prstGeom prst="rect">
                <a:avLst/>
              </a:prstGeom>
            </p:spPr>
          </p:pic>
          <p:pic>
            <p:nvPicPr>
              <p:cNvPr id="42" name="图片 41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94" t="7021" r="12773" b="8855"/>
              <a:stretch/>
            </p:blipFill>
            <p:spPr>
              <a:xfrm>
                <a:off x="955714" y="4437533"/>
                <a:ext cx="1368152" cy="1368152"/>
              </a:xfrm>
              <a:prstGeom prst="rect">
                <a:avLst/>
              </a:prstGeom>
            </p:spPr>
          </p:pic>
          <p:cxnSp>
            <p:nvCxnSpPr>
              <p:cNvPr id="49" name="直接连接符 48"/>
              <p:cNvCxnSpPr/>
              <p:nvPr/>
            </p:nvCxnSpPr>
            <p:spPr>
              <a:xfrm>
                <a:off x="956206" y="4254101"/>
                <a:ext cx="154220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0" name="文本框 49"/>
              <p:cNvSpPr txBox="1"/>
              <p:nvPr/>
            </p:nvSpPr>
            <p:spPr>
              <a:xfrm>
                <a:off x="2561528" y="4079350"/>
                <a:ext cx="19529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×100 = 42.8436</a:t>
                </a:r>
                <a:endParaRPr lang="zh-CN" altLang="en-US" dirty="0"/>
              </a:p>
            </p:txBody>
          </p:sp>
        </p:grpSp>
      </p:grpSp>
      <p:sp>
        <p:nvSpPr>
          <p:cNvPr id="53" name="矩形 52"/>
          <p:cNvSpPr/>
          <p:nvPr/>
        </p:nvSpPr>
        <p:spPr>
          <a:xfrm>
            <a:off x="0" y="628867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/>
              <a:t>~</a:t>
            </a:r>
            <a:r>
              <a:rPr lang="en-US" altLang="zh-CN" sz="1400" dirty="0" smtClean="0"/>
              <a:t>LEI\Data\Exercise1\</a:t>
            </a:r>
            <a:r>
              <a:rPr lang="en-US" altLang="zh-CN" sz="1400" dirty="0" err="1" smtClean="0"/>
              <a:t>Old.shp</a:t>
            </a:r>
            <a:r>
              <a:rPr lang="en-US" altLang="zh-CN" sz="1400" dirty="0"/>
              <a:t>	</a:t>
            </a:r>
            <a:r>
              <a:rPr lang="en-US" altLang="zh-CN" sz="1400" dirty="0" smtClean="0"/>
              <a:t>~LEI\Data\Exercise1\</a:t>
            </a:r>
            <a:r>
              <a:rPr lang="en-US" altLang="zh-CN" sz="1400" dirty="0" err="1" smtClean="0"/>
              <a:t>LEITemple.shp</a:t>
            </a:r>
            <a:r>
              <a:rPr lang="en-US" altLang="zh-CN" sz="1400" dirty="0" smtClean="0"/>
              <a:t>      </a:t>
            </a:r>
            <a:endParaRPr lang="en-US" altLang="zh-CN" sz="1400" dirty="0"/>
          </a:p>
          <a:p>
            <a:r>
              <a:rPr lang="en-US" altLang="zh-CN" sz="1400" dirty="0"/>
              <a:t>~</a:t>
            </a:r>
            <a:r>
              <a:rPr lang="en-US" altLang="zh-CN" sz="1400" dirty="0" smtClean="0"/>
              <a:t>LEI\Data\Exercise1\</a:t>
            </a:r>
            <a:r>
              <a:rPr lang="en-US" altLang="zh-CN" sz="1400" dirty="0" err="1" smtClean="0"/>
              <a:t>New.shp</a:t>
            </a:r>
            <a:r>
              <a:rPr lang="en-US" altLang="zh-CN" sz="1400" dirty="0" smtClean="0"/>
              <a:t>	~LEI\Data\Exercise1\</a:t>
            </a:r>
            <a:r>
              <a:rPr lang="en-US" altLang="zh-CN" sz="1400" dirty="0" err="1" smtClean="0"/>
              <a:t>LEI_test.shp</a:t>
            </a:r>
            <a:r>
              <a:rPr lang="en-US" altLang="zh-CN" sz="1400" dirty="0" smtClean="0"/>
              <a:t> </a:t>
            </a:r>
            <a:endParaRPr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407051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12227" y="1209607"/>
            <a:ext cx="351954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2800" dirty="0" smtClean="0"/>
              <a:t>Content</a:t>
            </a:r>
            <a:endParaRPr lang="zh-CN" altLang="en-US" sz="2800" dirty="0"/>
          </a:p>
        </p:txBody>
      </p:sp>
      <p:grpSp>
        <p:nvGrpSpPr>
          <p:cNvPr id="4" name="组合 3"/>
          <p:cNvGrpSpPr/>
          <p:nvPr/>
        </p:nvGrpSpPr>
        <p:grpSpPr>
          <a:xfrm>
            <a:off x="2812227" y="2087331"/>
            <a:ext cx="3519546" cy="400110"/>
            <a:chOff x="2708638" y="2087331"/>
            <a:chExt cx="3519546" cy="400110"/>
          </a:xfrm>
        </p:grpSpPr>
        <p:sp>
          <p:nvSpPr>
            <p:cNvPr id="5" name="文本框 4"/>
            <p:cNvSpPr txBox="1"/>
            <p:nvPr/>
          </p:nvSpPr>
          <p:spPr>
            <a:xfrm>
              <a:off x="3203847" y="2087331"/>
              <a:ext cx="3024337" cy="400110"/>
            </a:xfrm>
            <a:prstGeom prst="rect">
              <a:avLst/>
            </a:prstGeom>
            <a:noFill/>
            <a:ln w="12700">
              <a:solidFill>
                <a:srgbClr val="004E18"/>
              </a:solidFill>
            </a:ln>
          </p:spPr>
          <p:txBody>
            <a:bodyPr wrap="square" rtlCol="0">
              <a:spAutoFit/>
            </a:bodyPr>
            <a:lstStyle/>
            <a:p>
              <a:pPr marL="36000"/>
              <a:r>
                <a:rPr lang="en-US" altLang="zh-CN" sz="2000" dirty="0" smtClean="0">
                  <a:solidFill>
                    <a:schemeClr val="bg1">
                      <a:lumMod val="50000"/>
                    </a:schemeClr>
                  </a:solidFill>
                </a:rPr>
                <a:t>Introduction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2708638" y="2087331"/>
              <a:ext cx="495209" cy="400109"/>
            </a:xfrm>
            <a:prstGeom prst="rect">
              <a:avLst/>
            </a:prstGeom>
            <a:gradFill>
              <a:gsLst>
                <a:gs pos="0">
                  <a:srgbClr val="427954"/>
                </a:gs>
                <a:gs pos="100000">
                  <a:srgbClr val="064E19"/>
                </a:gs>
              </a:gsLst>
              <a:lin ang="5400000" scaled="0"/>
            </a:gradFill>
            <a:ln w="12700" cap="flat" cmpd="sng" algn="ctr">
              <a:solidFill>
                <a:srgbClr val="3D754F"/>
              </a:solidFill>
              <a:prstDash val="solid"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1600" b="1" kern="0" dirty="0" smtClean="0">
                  <a:solidFill>
                    <a:schemeClr val="bg1"/>
                  </a:solidFill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12227" y="2810138"/>
            <a:ext cx="3519546" cy="400110"/>
            <a:chOff x="2708638" y="3171444"/>
            <a:chExt cx="3519546" cy="400110"/>
          </a:xfrm>
        </p:grpSpPr>
        <p:sp>
          <p:nvSpPr>
            <p:cNvPr id="8" name="文本框 7"/>
            <p:cNvSpPr txBox="1"/>
            <p:nvPr/>
          </p:nvSpPr>
          <p:spPr>
            <a:xfrm>
              <a:off x="3203847" y="3171444"/>
              <a:ext cx="3024337" cy="400110"/>
            </a:xfrm>
            <a:prstGeom prst="rect">
              <a:avLst/>
            </a:prstGeom>
            <a:noFill/>
            <a:ln w="12700">
              <a:solidFill>
                <a:srgbClr val="004E18"/>
              </a:solidFill>
            </a:ln>
          </p:spPr>
          <p:txBody>
            <a:bodyPr wrap="square" rtlCol="0">
              <a:spAutoFit/>
            </a:bodyPr>
            <a:lstStyle/>
            <a:p>
              <a:pPr marL="36000"/>
              <a:r>
                <a:rPr lang="en-US" altLang="zh-CN" sz="200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  <a:r>
                <a:rPr lang="en-US" altLang="zh-CN" sz="2000" dirty="0" smtClean="0">
                  <a:solidFill>
                    <a:schemeClr val="bg1">
                      <a:lumMod val="50000"/>
                    </a:schemeClr>
                  </a:solidFill>
                </a:rPr>
                <a:t>sage</a:t>
              </a:r>
              <a:endParaRPr lang="en-US" altLang="zh-CN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708638" y="3171444"/>
              <a:ext cx="495209" cy="400109"/>
            </a:xfrm>
            <a:prstGeom prst="rect">
              <a:avLst/>
            </a:prstGeom>
            <a:gradFill>
              <a:gsLst>
                <a:gs pos="0">
                  <a:srgbClr val="427954"/>
                </a:gs>
                <a:gs pos="100000">
                  <a:srgbClr val="064E19"/>
                </a:gs>
              </a:gsLst>
              <a:lin ang="5400000" scaled="0"/>
            </a:gradFill>
            <a:ln w="12700" cap="flat" cmpd="sng" algn="ctr">
              <a:solidFill>
                <a:srgbClr val="3D754F"/>
              </a:solidFill>
              <a:prstDash val="solid"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1600" b="1" kern="0" dirty="0" smtClean="0">
                  <a:solidFill>
                    <a:schemeClr val="bg1"/>
                  </a:solidFill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12227" y="3532946"/>
            <a:ext cx="3519546" cy="400110"/>
            <a:chOff x="2708638" y="3777914"/>
            <a:chExt cx="3519546" cy="400110"/>
          </a:xfrm>
        </p:grpSpPr>
        <p:sp>
          <p:nvSpPr>
            <p:cNvPr id="11" name="文本框 10"/>
            <p:cNvSpPr txBox="1"/>
            <p:nvPr/>
          </p:nvSpPr>
          <p:spPr>
            <a:xfrm>
              <a:off x="3203847" y="3777914"/>
              <a:ext cx="3024337" cy="400110"/>
            </a:xfrm>
            <a:prstGeom prst="rect">
              <a:avLst/>
            </a:prstGeom>
            <a:noFill/>
            <a:ln w="12700">
              <a:solidFill>
                <a:srgbClr val="004E18"/>
              </a:solidFill>
            </a:ln>
          </p:spPr>
          <p:txBody>
            <a:bodyPr wrap="square" rtlCol="0">
              <a:spAutoFit/>
            </a:bodyPr>
            <a:lstStyle/>
            <a:p>
              <a:pPr marL="36000"/>
              <a:r>
                <a:rPr lang="en-US" altLang="zh-CN" sz="2000" dirty="0"/>
                <a:t>Case study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2708638" y="3777914"/>
              <a:ext cx="495209" cy="400109"/>
            </a:xfrm>
            <a:prstGeom prst="rect">
              <a:avLst/>
            </a:prstGeom>
            <a:gradFill>
              <a:gsLst>
                <a:gs pos="0">
                  <a:srgbClr val="427954"/>
                </a:gs>
                <a:gs pos="100000">
                  <a:srgbClr val="064E19"/>
                </a:gs>
              </a:gsLst>
              <a:lin ang="5400000" scaled="0"/>
            </a:gradFill>
            <a:ln w="12700" cap="flat" cmpd="sng" algn="ctr">
              <a:solidFill>
                <a:srgbClr val="3D754F"/>
              </a:solidFill>
              <a:prstDash val="solid"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1600" b="1" kern="0" dirty="0" smtClean="0">
                  <a:solidFill>
                    <a:schemeClr val="bg1"/>
                  </a:solidFill>
                  <a:ea typeface="微软雅黑" pitchFamily="34" charset="-122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75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67844" y="9807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Case study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475656" y="1495690"/>
            <a:ext cx="63367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Data——</a:t>
            </a:r>
            <a:r>
              <a:rPr lang="en-US" altLang="zh-CN" sz="1600" dirty="0" err="1" smtClean="0"/>
              <a:t>Landuse</a:t>
            </a:r>
            <a:r>
              <a:rPr lang="en-US" altLang="zh-CN" sz="1600" dirty="0" smtClean="0"/>
              <a:t> data of </a:t>
            </a:r>
            <a:r>
              <a:rPr lang="en-US" altLang="zh-CN" sz="1600" dirty="0" err="1" smtClean="0"/>
              <a:t>DongGuan</a:t>
            </a:r>
            <a:r>
              <a:rPr lang="en-US" altLang="zh-CN" sz="1600" dirty="0" smtClean="0"/>
              <a:t> in 1988, 1993 and 1997</a:t>
            </a:r>
          </a:p>
          <a:p>
            <a:r>
              <a:rPr lang="en-US" altLang="zh-CN" sz="1200" dirty="0" smtClean="0"/>
              <a:t>~LEI\Data\Exercise2\Dongguan\1988.img</a:t>
            </a:r>
          </a:p>
          <a:p>
            <a:r>
              <a:rPr lang="en-US" altLang="zh-CN" sz="1200" dirty="0" smtClean="0"/>
              <a:t>~LEI\Data\Exercise2\Dongguan\1993.img</a:t>
            </a:r>
          </a:p>
          <a:p>
            <a:r>
              <a:rPr lang="en-US" altLang="zh-CN" sz="1200" dirty="0"/>
              <a:t>~</a:t>
            </a:r>
            <a:r>
              <a:rPr lang="en-US" altLang="zh-CN" sz="1200" dirty="0" smtClean="0"/>
              <a:t>LEI\Data\Exercise2\Dongguan\1997.img</a:t>
            </a:r>
            <a:endParaRPr lang="en-US" altLang="zh-CN" sz="12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0" b="17695"/>
          <a:stretch/>
        </p:blipFill>
        <p:spPr>
          <a:xfrm>
            <a:off x="364688" y="2388242"/>
            <a:ext cx="8414624" cy="377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12" y="1422068"/>
            <a:ext cx="8613977" cy="45272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12" y="1422068"/>
            <a:ext cx="8640960" cy="478374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67844" y="9807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Get the growth area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464" y="1422068"/>
            <a:ext cx="5719072" cy="467122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t="17695" r="2751" b="22151"/>
          <a:stretch/>
        </p:blipFill>
        <p:spPr>
          <a:xfrm>
            <a:off x="323528" y="1700808"/>
            <a:ext cx="8496944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10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37" y="2005548"/>
            <a:ext cx="7608126" cy="33828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0" y="1700808"/>
            <a:ext cx="8958821" cy="403244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67844" y="9807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 Raster to Polygon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2777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85746" y="980728"/>
            <a:ext cx="4572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 Difference between simplify and </a:t>
            </a:r>
            <a:r>
              <a:rPr lang="en-US" altLang="zh-CN" dirty="0" err="1" smtClean="0"/>
              <a:t>no_simplify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1556792"/>
            <a:ext cx="6840760" cy="4412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31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85746" y="980728"/>
            <a:ext cx="4572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Extract old urban and new growth urban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38" y="1383224"/>
            <a:ext cx="7483924" cy="47877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15" y="1493640"/>
            <a:ext cx="7414370" cy="459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83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85746" y="980728"/>
            <a:ext cx="4572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 Calculate LEI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326436" y="1556791"/>
            <a:ext cx="8633212" cy="3943427"/>
            <a:chOff x="326436" y="1556791"/>
            <a:chExt cx="8633212" cy="394342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9453" y="1556791"/>
              <a:ext cx="3620195" cy="3943427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436" y="1556791"/>
              <a:ext cx="4674703" cy="3943427"/>
            </a:xfrm>
            <a:prstGeom prst="rect">
              <a:avLst/>
            </a:prstGeom>
          </p:spPr>
        </p:pic>
        <p:cxnSp>
          <p:nvCxnSpPr>
            <p:cNvPr id="10" name="直接箭头连接符 9"/>
            <p:cNvCxnSpPr/>
            <p:nvPr/>
          </p:nvCxnSpPr>
          <p:spPr>
            <a:xfrm>
              <a:off x="4427984" y="3573016"/>
              <a:ext cx="115212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88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12227" y="1209607"/>
            <a:ext cx="351954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2800" dirty="0" smtClean="0"/>
              <a:t>Content</a:t>
            </a:r>
            <a:endParaRPr lang="zh-CN" altLang="en-US" sz="2800" dirty="0"/>
          </a:p>
        </p:txBody>
      </p:sp>
      <p:grpSp>
        <p:nvGrpSpPr>
          <p:cNvPr id="4" name="组合 3"/>
          <p:cNvGrpSpPr/>
          <p:nvPr/>
        </p:nvGrpSpPr>
        <p:grpSpPr>
          <a:xfrm>
            <a:off x="2812227" y="2087331"/>
            <a:ext cx="3519546" cy="400110"/>
            <a:chOff x="2708638" y="2087331"/>
            <a:chExt cx="3519546" cy="400110"/>
          </a:xfrm>
        </p:grpSpPr>
        <p:sp>
          <p:nvSpPr>
            <p:cNvPr id="5" name="文本框 4"/>
            <p:cNvSpPr txBox="1"/>
            <p:nvPr/>
          </p:nvSpPr>
          <p:spPr>
            <a:xfrm>
              <a:off x="3203847" y="2087331"/>
              <a:ext cx="3024337" cy="400110"/>
            </a:xfrm>
            <a:prstGeom prst="rect">
              <a:avLst/>
            </a:prstGeom>
            <a:noFill/>
            <a:ln w="12700">
              <a:solidFill>
                <a:srgbClr val="004E18"/>
              </a:solidFill>
            </a:ln>
          </p:spPr>
          <p:txBody>
            <a:bodyPr wrap="square" rtlCol="0">
              <a:spAutoFit/>
            </a:bodyPr>
            <a:lstStyle/>
            <a:p>
              <a:pPr marL="36000"/>
              <a:r>
                <a:rPr lang="en-US" altLang="zh-CN" sz="2000" dirty="0" smtClean="0"/>
                <a:t>Introduction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2708638" y="2087331"/>
              <a:ext cx="495209" cy="400109"/>
            </a:xfrm>
            <a:prstGeom prst="rect">
              <a:avLst/>
            </a:prstGeom>
            <a:gradFill>
              <a:gsLst>
                <a:gs pos="0">
                  <a:srgbClr val="427954"/>
                </a:gs>
                <a:gs pos="100000">
                  <a:srgbClr val="064E19"/>
                </a:gs>
              </a:gsLst>
              <a:lin ang="5400000" scaled="0"/>
            </a:gradFill>
            <a:ln w="12700" cap="flat" cmpd="sng" algn="ctr">
              <a:solidFill>
                <a:srgbClr val="3D754F"/>
              </a:solidFill>
              <a:prstDash val="solid"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1600" b="1" kern="0" dirty="0" smtClean="0">
                  <a:solidFill>
                    <a:schemeClr val="bg1"/>
                  </a:solidFill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12227" y="2810138"/>
            <a:ext cx="3519546" cy="400110"/>
            <a:chOff x="2708638" y="3171444"/>
            <a:chExt cx="3519546" cy="400110"/>
          </a:xfrm>
        </p:grpSpPr>
        <p:sp>
          <p:nvSpPr>
            <p:cNvPr id="8" name="文本框 7"/>
            <p:cNvSpPr txBox="1"/>
            <p:nvPr/>
          </p:nvSpPr>
          <p:spPr>
            <a:xfrm>
              <a:off x="3203847" y="3171444"/>
              <a:ext cx="3024337" cy="400110"/>
            </a:xfrm>
            <a:prstGeom prst="rect">
              <a:avLst/>
            </a:prstGeom>
            <a:noFill/>
            <a:ln w="12700">
              <a:solidFill>
                <a:srgbClr val="004E18"/>
              </a:solidFill>
            </a:ln>
          </p:spPr>
          <p:txBody>
            <a:bodyPr wrap="square" rtlCol="0">
              <a:spAutoFit/>
            </a:bodyPr>
            <a:lstStyle/>
            <a:p>
              <a:pPr marL="36000"/>
              <a:r>
                <a:rPr lang="en-US" altLang="zh-CN" sz="2000" dirty="0"/>
                <a:t>U</a:t>
              </a:r>
              <a:r>
                <a:rPr lang="en-US" altLang="zh-CN" sz="2000" dirty="0" smtClean="0"/>
                <a:t>sage</a:t>
              </a:r>
              <a:endParaRPr lang="en-US" altLang="zh-CN" sz="2000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2708638" y="3171444"/>
              <a:ext cx="495209" cy="400109"/>
            </a:xfrm>
            <a:prstGeom prst="rect">
              <a:avLst/>
            </a:prstGeom>
            <a:gradFill>
              <a:gsLst>
                <a:gs pos="0">
                  <a:srgbClr val="427954"/>
                </a:gs>
                <a:gs pos="100000">
                  <a:srgbClr val="064E19"/>
                </a:gs>
              </a:gsLst>
              <a:lin ang="5400000" scaled="0"/>
            </a:gradFill>
            <a:ln w="12700" cap="flat" cmpd="sng" algn="ctr">
              <a:solidFill>
                <a:srgbClr val="3D754F"/>
              </a:solidFill>
              <a:prstDash val="solid"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1600" b="1" kern="0" dirty="0" smtClean="0">
                  <a:solidFill>
                    <a:schemeClr val="bg1"/>
                  </a:solidFill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12227" y="3532946"/>
            <a:ext cx="3519546" cy="400110"/>
            <a:chOff x="2708638" y="3777914"/>
            <a:chExt cx="3519546" cy="400110"/>
          </a:xfrm>
        </p:grpSpPr>
        <p:sp>
          <p:nvSpPr>
            <p:cNvPr id="11" name="文本框 10"/>
            <p:cNvSpPr txBox="1"/>
            <p:nvPr/>
          </p:nvSpPr>
          <p:spPr>
            <a:xfrm>
              <a:off x="3203847" y="3777914"/>
              <a:ext cx="3024337" cy="400110"/>
            </a:xfrm>
            <a:prstGeom prst="rect">
              <a:avLst/>
            </a:prstGeom>
            <a:noFill/>
            <a:ln w="12700">
              <a:solidFill>
                <a:srgbClr val="004E18"/>
              </a:solidFill>
            </a:ln>
          </p:spPr>
          <p:txBody>
            <a:bodyPr wrap="square" rtlCol="0">
              <a:spAutoFit/>
            </a:bodyPr>
            <a:lstStyle/>
            <a:p>
              <a:pPr marL="36000"/>
              <a:r>
                <a:rPr lang="en-US" altLang="zh-CN" sz="2000" dirty="0"/>
                <a:t>Case study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2708638" y="3777914"/>
              <a:ext cx="495209" cy="400109"/>
            </a:xfrm>
            <a:prstGeom prst="rect">
              <a:avLst/>
            </a:prstGeom>
            <a:gradFill>
              <a:gsLst>
                <a:gs pos="0">
                  <a:srgbClr val="427954"/>
                </a:gs>
                <a:gs pos="100000">
                  <a:srgbClr val="064E19"/>
                </a:gs>
              </a:gsLst>
              <a:lin ang="5400000" scaled="0"/>
            </a:gradFill>
            <a:ln w="12700" cap="flat" cmpd="sng" algn="ctr">
              <a:solidFill>
                <a:srgbClr val="3D754F"/>
              </a:solidFill>
              <a:prstDash val="solid"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1600" b="1" kern="0" dirty="0" smtClean="0">
                  <a:solidFill>
                    <a:schemeClr val="bg1"/>
                  </a:solidFill>
                  <a:ea typeface="微软雅黑" pitchFamily="34" charset="-122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106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86299" y="980728"/>
            <a:ext cx="8171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err="1" smtClean="0"/>
              <a:t>LEITemple</a:t>
            </a:r>
            <a:r>
              <a:rPr lang="en-US" altLang="zh-CN" dirty="0" smtClean="0"/>
              <a:t> Layer——the difference between new polygon and its buffer region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864" y="1350060"/>
            <a:ext cx="6762272" cy="455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6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285746" y="980728"/>
            <a:ext cx="4572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 Result of LEI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13240" r="3538" b="27721"/>
          <a:stretch/>
        </p:blipFill>
        <p:spPr>
          <a:xfrm>
            <a:off x="275296" y="1772816"/>
            <a:ext cx="859340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23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64904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Thank you 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909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12227" y="1209607"/>
            <a:ext cx="351954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2800" dirty="0" smtClean="0"/>
              <a:t>Content</a:t>
            </a:r>
            <a:endParaRPr lang="zh-CN" altLang="en-US" sz="2800" dirty="0"/>
          </a:p>
        </p:txBody>
      </p:sp>
      <p:grpSp>
        <p:nvGrpSpPr>
          <p:cNvPr id="4" name="组合 3"/>
          <p:cNvGrpSpPr/>
          <p:nvPr/>
        </p:nvGrpSpPr>
        <p:grpSpPr>
          <a:xfrm>
            <a:off x="2812227" y="2087331"/>
            <a:ext cx="3519546" cy="400110"/>
            <a:chOff x="2708638" y="2087331"/>
            <a:chExt cx="3519546" cy="400110"/>
          </a:xfrm>
        </p:grpSpPr>
        <p:sp>
          <p:nvSpPr>
            <p:cNvPr id="5" name="文本框 4"/>
            <p:cNvSpPr txBox="1"/>
            <p:nvPr/>
          </p:nvSpPr>
          <p:spPr>
            <a:xfrm>
              <a:off x="3203847" y="2087331"/>
              <a:ext cx="3024337" cy="400110"/>
            </a:xfrm>
            <a:prstGeom prst="rect">
              <a:avLst/>
            </a:prstGeom>
            <a:noFill/>
            <a:ln w="12700">
              <a:solidFill>
                <a:srgbClr val="004E18"/>
              </a:solidFill>
            </a:ln>
          </p:spPr>
          <p:txBody>
            <a:bodyPr wrap="square" rtlCol="0">
              <a:spAutoFit/>
            </a:bodyPr>
            <a:lstStyle/>
            <a:p>
              <a:pPr marL="36000"/>
              <a:r>
                <a:rPr lang="en-US" altLang="zh-CN" sz="2000" dirty="0" smtClean="0"/>
                <a:t>Introduction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2708638" y="2087331"/>
              <a:ext cx="495209" cy="400109"/>
            </a:xfrm>
            <a:prstGeom prst="rect">
              <a:avLst/>
            </a:prstGeom>
            <a:gradFill>
              <a:gsLst>
                <a:gs pos="0">
                  <a:srgbClr val="427954"/>
                </a:gs>
                <a:gs pos="100000">
                  <a:srgbClr val="064E19"/>
                </a:gs>
              </a:gsLst>
              <a:lin ang="5400000" scaled="0"/>
            </a:gradFill>
            <a:ln w="12700" cap="flat" cmpd="sng" algn="ctr">
              <a:solidFill>
                <a:srgbClr val="3D754F"/>
              </a:solidFill>
              <a:prstDash val="solid"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1600" b="1" kern="0" dirty="0" smtClean="0">
                  <a:solidFill>
                    <a:schemeClr val="bg1"/>
                  </a:solidFill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12227" y="2810138"/>
            <a:ext cx="3519546" cy="400110"/>
            <a:chOff x="2708638" y="3171444"/>
            <a:chExt cx="3519546" cy="400110"/>
          </a:xfrm>
        </p:grpSpPr>
        <p:sp>
          <p:nvSpPr>
            <p:cNvPr id="8" name="文本框 7"/>
            <p:cNvSpPr txBox="1"/>
            <p:nvPr/>
          </p:nvSpPr>
          <p:spPr>
            <a:xfrm>
              <a:off x="3203847" y="3171444"/>
              <a:ext cx="3024337" cy="400110"/>
            </a:xfrm>
            <a:prstGeom prst="rect">
              <a:avLst/>
            </a:prstGeom>
            <a:noFill/>
            <a:ln w="12700">
              <a:solidFill>
                <a:srgbClr val="004E18"/>
              </a:solidFill>
            </a:ln>
          </p:spPr>
          <p:txBody>
            <a:bodyPr wrap="square" rtlCol="0">
              <a:spAutoFit/>
            </a:bodyPr>
            <a:lstStyle/>
            <a:p>
              <a:pPr marL="36000"/>
              <a:r>
                <a:rPr lang="en-US" altLang="zh-CN" sz="2000" dirty="0">
                  <a:solidFill>
                    <a:schemeClr val="bg1">
                      <a:lumMod val="50000"/>
                    </a:schemeClr>
                  </a:solidFill>
                </a:rPr>
                <a:t>U</a:t>
              </a:r>
              <a:r>
                <a:rPr lang="en-US" altLang="zh-CN" sz="2000" dirty="0" smtClean="0">
                  <a:solidFill>
                    <a:schemeClr val="bg1">
                      <a:lumMod val="50000"/>
                    </a:schemeClr>
                  </a:solidFill>
                </a:rPr>
                <a:t>sage</a:t>
              </a:r>
              <a:endParaRPr lang="en-US" altLang="zh-CN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708638" y="3171444"/>
              <a:ext cx="495209" cy="400109"/>
            </a:xfrm>
            <a:prstGeom prst="rect">
              <a:avLst/>
            </a:prstGeom>
            <a:gradFill>
              <a:gsLst>
                <a:gs pos="0">
                  <a:srgbClr val="427954"/>
                </a:gs>
                <a:gs pos="100000">
                  <a:srgbClr val="064E19"/>
                </a:gs>
              </a:gsLst>
              <a:lin ang="5400000" scaled="0"/>
            </a:gradFill>
            <a:ln w="12700" cap="flat" cmpd="sng" algn="ctr">
              <a:solidFill>
                <a:srgbClr val="3D754F"/>
              </a:solidFill>
              <a:prstDash val="solid"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1600" b="1" kern="0" dirty="0" smtClean="0">
                  <a:solidFill>
                    <a:schemeClr val="bg1"/>
                  </a:solidFill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12227" y="3532946"/>
            <a:ext cx="3519546" cy="400110"/>
            <a:chOff x="2708638" y="3777914"/>
            <a:chExt cx="3519546" cy="400110"/>
          </a:xfrm>
        </p:grpSpPr>
        <p:sp>
          <p:nvSpPr>
            <p:cNvPr id="11" name="文本框 10"/>
            <p:cNvSpPr txBox="1"/>
            <p:nvPr/>
          </p:nvSpPr>
          <p:spPr>
            <a:xfrm>
              <a:off x="3203847" y="3777914"/>
              <a:ext cx="3024337" cy="400110"/>
            </a:xfrm>
            <a:prstGeom prst="rect">
              <a:avLst/>
            </a:prstGeom>
            <a:noFill/>
            <a:ln w="12700">
              <a:solidFill>
                <a:srgbClr val="004E18"/>
              </a:solidFill>
            </a:ln>
          </p:spPr>
          <p:txBody>
            <a:bodyPr wrap="square" rtlCol="0">
              <a:spAutoFit/>
            </a:bodyPr>
            <a:lstStyle/>
            <a:p>
              <a:pPr marL="36000"/>
              <a:r>
                <a:rPr lang="en-US" altLang="zh-CN" sz="2000" dirty="0">
                  <a:solidFill>
                    <a:schemeClr val="bg1">
                      <a:lumMod val="50000"/>
                    </a:schemeClr>
                  </a:solidFill>
                </a:rPr>
                <a:t>Case study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2708638" y="3777914"/>
              <a:ext cx="495209" cy="400109"/>
            </a:xfrm>
            <a:prstGeom prst="rect">
              <a:avLst/>
            </a:prstGeom>
            <a:gradFill>
              <a:gsLst>
                <a:gs pos="0">
                  <a:srgbClr val="427954"/>
                </a:gs>
                <a:gs pos="100000">
                  <a:srgbClr val="064E19"/>
                </a:gs>
              </a:gsLst>
              <a:lin ang="5400000" scaled="0"/>
            </a:gradFill>
            <a:ln w="12700" cap="flat" cmpd="sng" algn="ctr">
              <a:solidFill>
                <a:srgbClr val="3D754F"/>
              </a:solidFill>
              <a:prstDash val="solid"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1600" b="1" kern="0" dirty="0" smtClean="0">
                  <a:solidFill>
                    <a:schemeClr val="bg1"/>
                  </a:solidFill>
                  <a:ea typeface="微软雅黑" pitchFamily="34" charset="-122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755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06" y="1772816"/>
            <a:ext cx="8414789" cy="283842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4605" y="5157192"/>
            <a:ext cx="84147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 smtClean="0"/>
              <a:t>Reference</a:t>
            </a:r>
          </a:p>
          <a:p>
            <a:endParaRPr lang="en-US" altLang="zh-CN" sz="1400" dirty="0" smtClean="0"/>
          </a:p>
          <a:p>
            <a:r>
              <a:rPr lang="en-US" altLang="zh-CN" sz="1400" dirty="0" smtClean="0"/>
              <a:t>Xiaoping </a:t>
            </a:r>
            <a:r>
              <a:rPr lang="en-US" altLang="zh-CN" sz="1400" dirty="0"/>
              <a:t>Liu, Xia Li, </a:t>
            </a:r>
            <a:r>
              <a:rPr lang="en-US" altLang="zh-CN" sz="1400" dirty="0" err="1"/>
              <a:t>Yimin</a:t>
            </a:r>
            <a:r>
              <a:rPr lang="en-US" altLang="zh-CN" sz="1400" dirty="0"/>
              <a:t> Chen et al</a:t>
            </a:r>
            <a:r>
              <a:rPr lang="en-US" altLang="zh-CN" sz="1400" dirty="0" smtClean="0"/>
              <a:t>. 2010.  </a:t>
            </a:r>
            <a:r>
              <a:rPr lang="en-US" altLang="zh-CN" sz="1400" dirty="0"/>
              <a:t>A new landscape index for quantifying urban expansion using multi-temporal remotely sensed data, Landscape Ecology, 25:671–682</a:t>
            </a:r>
            <a:endParaRPr lang="zh-CN" altLang="en-US" sz="1400" dirty="0"/>
          </a:p>
        </p:txBody>
      </p:sp>
      <p:sp>
        <p:nvSpPr>
          <p:cNvPr id="6" name="文本框 5"/>
          <p:cNvSpPr txBox="1"/>
          <p:nvPr/>
        </p:nvSpPr>
        <p:spPr>
          <a:xfrm>
            <a:off x="2753798" y="980728"/>
            <a:ext cx="3636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The Landscape Expansion Index (LEI)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633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67844" y="9807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Download LEI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167844" y="306896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What’s in </a:t>
            </a:r>
            <a:r>
              <a:rPr lang="en-US" altLang="zh-CN" dirty="0"/>
              <a:t>LEI folder?</a:t>
            </a:r>
            <a:endParaRPr lang="zh-CN" altLang="en-US" dirty="0"/>
          </a:p>
        </p:txBody>
      </p:sp>
      <p:grpSp>
        <p:nvGrpSpPr>
          <p:cNvPr id="19" name="组合 18"/>
          <p:cNvGrpSpPr/>
          <p:nvPr/>
        </p:nvGrpSpPr>
        <p:grpSpPr>
          <a:xfrm>
            <a:off x="876762" y="3524450"/>
            <a:ext cx="7390476" cy="2506130"/>
            <a:chOff x="314954" y="3429000"/>
            <a:chExt cx="7390476" cy="250613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4954" y="3429000"/>
              <a:ext cx="7390476" cy="157142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568" y="5334934"/>
              <a:ext cx="996754" cy="60019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36830" y="5334934"/>
              <a:ext cx="1746724" cy="600196"/>
            </a:xfrm>
            <a:prstGeom prst="rect">
              <a:avLst/>
            </a:prstGeom>
          </p:spPr>
        </p:pic>
        <p:cxnSp>
          <p:nvCxnSpPr>
            <p:cNvPr id="9" name="直接箭头连接符 8"/>
            <p:cNvCxnSpPr/>
            <p:nvPr/>
          </p:nvCxnSpPr>
          <p:spPr>
            <a:xfrm>
              <a:off x="1043608" y="3789040"/>
              <a:ext cx="2592288" cy="13681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314954" y="3573016"/>
              <a:ext cx="8058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314954" y="3573016"/>
              <a:ext cx="0" cy="2062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>
              <a:endCxn id="6" idx="1"/>
            </p:cNvCxnSpPr>
            <p:nvPr/>
          </p:nvCxnSpPr>
          <p:spPr>
            <a:xfrm>
              <a:off x="314954" y="5635032"/>
              <a:ext cx="3686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矩形 19"/>
          <p:cNvSpPr/>
          <p:nvPr/>
        </p:nvSpPr>
        <p:spPr>
          <a:xfrm>
            <a:off x="3067197" y="1558291"/>
            <a:ext cx="30096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http://www.geosimulation.cn/LEI.html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662" y="2013781"/>
            <a:ext cx="7398677" cy="75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67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67844" y="9807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Add LEI tools to </a:t>
            </a:r>
            <a:r>
              <a:rPr lang="en-US" altLang="zh-CN" dirty="0" err="1" smtClean="0"/>
              <a:t>ArcToolbox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22" y="1556792"/>
            <a:ext cx="4224356" cy="418073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75" y="1558080"/>
            <a:ext cx="4895850" cy="33337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253" y="1384894"/>
            <a:ext cx="3969495" cy="478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2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12227" y="1209607"/>
            <a:ext cx="351954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zh-CN" sz="2800" dirty="0" smtClean="0"/>
              <a:t>Content</a:t>
            </a:r>
            <a:endParaRPr lang="zh-CN" altLang="en-US" sz="2800" dirty="0"/>
          </a:p>
        </p:txBody>
      </p:sp>
      <p:grpSp>
        <p:nvGrpSpPr>
          <p:cNvPr id="4" name="组合 3"/>
          <p:cNvGrpSpPr/>
          <p:nvPr/>
        </p:nvGrpSpPr>
        <p:grpSpPr>
          <a:xfrm>
            <a:off x="2812227" y="2087331"/>
            <a:ext cx="3519546" cy="400110"/>
            <a:chOff x="2708638" y="2087331"/>
            <a:chExt cx="3519546" cy="400110"/>
          </a:xfrm>
        </p:grpSpPr>
        <p:sp>
          <p:nvSpPr>
            <p:cNvPr id="5" name="文本框 4"/>
            <p:cNvSpPr txBox="1"/>
            <p:nvPr/>
          </p:nvSpPr>
          <p:spPr>
            <a:xfrm>
              <a:off x="3203847" y="2087331"/>
              <a:ext cx="3024337" cy="400110"/>
            </a:xfrm>
            <a:prstGeom prst="rect">
              <a:avLst/>
            </a:prstGeom>
            <a:noFill/>
            <a:ln w="12700">
              <a:solidFill>
                <a:srgbClr val="004E18"/>
              </a:solidFill>
            </a:ln>
          </p:spPr>
          <p:txBody>
            <a:bodyPr wrap="square" rtlCol="0">
              <a:spAutoFit/>
            </a:bodyPr>
            <a:lstStyle/>
            <a:p>
              <a:pPr marL="36000"/>
              <a:r>
                <a:rPr lang="en-US" altLang="zh-CN" sz="2000" dirty="0" smtClean="0">
                  <a:solidFill>
                    <a:schemeClr val="bg1">
                      <a:lumMod val="50000"/>
                    </a:schemeClr>
                  </a:solidFill>
                </a:rPr>
                <a:t>Introduction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2708638" y="2087331"/>
              <a:ext cx="495209" cy="400109"/>
            </a:xfrm>
            <a:prstGeom prst="rect">
              <a:avLst/>
            </a:prstGeom>
            <a:gradFill>
              <a:gsLst>
                <a:gs pos="0">
                  <a:srgbClr val="427954"/>
                </a:gs>
                <a:gs pos="100000">
                  <a:srgbClr val="064E19"/>
                </a:gs>
              </a:gsLst>
              <a:lin ang="5400000" scaled="0"/>
            </a:gradFill>
            <a:ln w="12700" cap="flat" cmpd="sng" algn="ctr">
              <a:solidFill>
                <a:srgbClr val="3D754F"/>
              </a:solidFill>
              <a:prstDash val="solid"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1600" b="1" kern="0" dirty="0" smtClean="0">
                  <a:solidFill>
                    <a:schemeClr val="bg1"/>
                  </a:solidFill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12227" y="2810138"/>
            <a:ext cx="3519546" cy="400110"/>
            <a:chOff x="2708638" y="3171444"/>
            <a:chExt cx="3519546" cy="400110"/>
          </a:xfrm>
        </p:grpSpPr>
        <p:sp>
          <p:nvSpPr>
            <p:cNvPr id="8" name="文本框 7"/>
            <p:cNvSpPr txBox="1"/>
            <p:nvPr/>
          </p:nvSpPr>
          <p:spPr>
            <a:xfrm>
              <a:off x="3203847" y="3171444"/>
              <a:ext cx="3024337" cy="400110"/>
            </a:xfrm>
            <a:prstGeom prst="rect">
              <a:avLst/>
            </a:prstGeom>
            <a:noFill/>
            <a:ln w="12700">
              <a:solidFill>
                <a:srgbClr val="004E18"/>
              </a:solidFill>
            </a:ln>
          </p:spPr>
          <p:txBody>
            <a:bodyPr wrap="square" rtlCol="0">
              <a:spAutoFit/>
            </a:bodyPr>
            <a:lstStyle/>
            <a:p>
              <a:pPr marL="36000"/>
              <a:r>
                <a:rPr lang="en-US" altLang="zh-CN" sz="2000" dirty="0"/>
                <a:t>U</a:t>
              </a:r>
              <a:r>
                <a:rPr lang="en-US" altLang="zh-CN" sz="2000" dirty="0" smtClean="0"/>
                <a:t>sage</a:t>
              </a:r>
              <a:endParaRPr lang="en-US" altLang="zh-CN" sz="2000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2708638" y="3171444"/>
              <a:ext cx="495209" cy="400109"/>
            </a:xfrm>
            <a:prstGeom prst="rect">
              <a:avLst/>
            </a:prstGeom>
            <a:gradFill>
              <a:gsLst>
                <a:gs pos="0">
                  <a:srgbClr val="427954"/>
                </a:gs>
                <a:gs pos="100000">
                  <a:srgbClr val="064E19"/>
                </a:gs>
              </a:gsLst>
              <a:lin ang="5400000" scaled="0"/>
            </a:gradFill>
            <a:ln w="12700" cap="flat" cmpd="sng" algn="ctr">
              <a:solidFill>
                <a:srgbClr val="3D754F"/>
              </a:solidFill>
              <a:prstDash val="solid"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1600" b="1" kern="0" dirty="0" smtClean="0">
                  <a:solidFill>
                    <a:schemeClr val="bg1"/>
                  </a:solidFill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12227" y="3532946"/>
            <a:ext cx="3519546" cy="400110"/>
            <a:chOff x="2708638" y="3777914"/>
            <a:chExt cx="3519546" cy="400110"/>
          </a:xfrm>
        </p:grpSpPr>
        <p:sp>
          <p:nvSpPr>
            <p:cNvPr id="11" name="文本框 10"/>
            <p:cNvSpPr txBox="1"/>
            <p:nvPr/>
          </p:nvSpPr>
          <p:spPr>
            <a:xfrm>
              <a:off x="3203847" y="3777914"/>
              <a:ext cx="3024337" cy="400110"/>
            </a:xfrm>
            <a:prstGeom prst="rect">
              <a:avLst/>
            </a:prstGeom>
            <a:noFill/>
            <a:ln w="12700">
              <a:solidFill>
                <a:srgbClr val="004E18"/>
              </a:solidFill>
            </a:ln>
          </p:spPr>
          <p:txBody>
            <a:bodyPr wrap="square" rtlCol="0">
              <a:spAutoFit/>
            </a:bodyPr>
            <a:lstStyle/>
            <a:p>
              <a:pPr marL="36000"/>
              <a:r>
                <a:rPr lang="en-US" altLang="zh-CN" sz="2000" dirty="0">
                  <a:solidFill>
                    <a:schemeClr val="bg1">
                      <a:lumMod val="50000"/>
                    </a:schemeClr>
                  </a:solidFill>
                </a:rPr>
                <a:t>Case study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2708638" y="3777914"/>
              <a:ext cx="495209" cy="400109"/>
            </a:xfrm>
            <a:prstGeom prst="rect">
              <a:avLst/>
            </a:prstGeom>
            <a:gradFill>
              <a:gsLst>
                <a:gs pos="0">
                  <a:srgbClr val="427954"/>
                </a:gs>
                <a:gs pos="100000">
                  <a:srgbClr val="064E19"/>
                </a:gs>
              </a:gsLst>
              <a:lin ang="5400000" scaled="0"/>
            </a:gradFill>
            <a:ln w="12700" cap="flat" cmpd="sng" algn="ctr">
              <a:solidFill>
                <a:srgbClr val="3D754F"/>
              </a:solidFill>
              <a:prstDash val="solid"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1600" b="1" kern="0" dirty="0" smtClean="0">
                  <a:solidFill>
                    <a:schemeClr val="bg1"/>
                  </a:solidFill>
                  <a:ea typeface="微软雅黑" pitchFamily="34" charset="-122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056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7" y="1734415"/>
            <a:ext cx="4474844" cy="36549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988" y="1734415"/>
            <a:ext cx="4474845" cy="365496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67844" y="9807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LEI Panel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4858002" y="3789040"/>
            <a:ext cx="3786788" cy="307777"/>
          </a:xfrm>
          <a:prstGeom prst="rect">
            <a:avLst/>
          </a:prstGeom>
          <a:solidFill>
            <a:srgbClr val="064D1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</a:rPr>
              <a:t>Support GDB and </a:t>
            </a:r>
            <a:r>
              <a:rPr lang="en-US" altLang="zh-CN" sz="1400" dirty="0" err="1" smtClean="0">
                <a:solidFill>
                  <a:schemeClr val="bg1"/>
                </a:solidFill>
              </a:rPr>
              <a:t>Shapefile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6763789" y="3140968"/>
            <a:ext cx="184475" cy="6480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 flipV="1">
            <a:off x="2843808" y="3140968"/>
            <a:ext cx="3919981" cy="6480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66017" y="3789040"/>
            <a:ext cx="3919981" cy="1200329"/>
          </a:xfrm>
          <a:prstGeom prst="rect">
            <a:avLst/>
          </a:prstGeom>
          <a:solidFill>
            <a:srgbClr val="064D1D"/>
          </a:solidFill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+mj-lt"/>
              </a:rPr>
              <a:t>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bg1"/>
                </a:solidFill>
                <a:latin typeface="+mj-lt"/>
              </a:rPr>
              <a:t>Workspace——</a:t>
            </a:r>
            <a:r>
              <a:rPr lang="zh-CN" altLang="en-US" sz="1400" dirty="0" smtClean="0">
                <a:solidFill>
                  <a:schemeClr val="bg1"/>
                </a:solidFill>
                <a:latin typeface="+mj-lt"/>
              </a:rPr>
              <a:t>文件夹或</a:t>
            </a:r>
            <a:r>
              <a:rPr lang="en-US" altLang="zh-CN" sz="1400" dirty="0" smtClean="0">
                <a:solidFill>
                  <a:schemeClr val="bg1"/>
                </a:solidFill>
                <a:latin typeface="+mj-lt"/>
              </a:rPr>
              <a:t>GDB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bg1"/>
                </a:solidFill>
                <a:latin typeface="+mj-lt"/>
              </a:rPr>
              <a:t>Origin </a:t>
            </a:r>
            <a:r>
              <a:rPr lang="en-US" altLang="zh-CN" sz="1400" dirty="0" err="1" smtClean="0">
                <a:solidFill>
                  <a:schemeClr val="bg1"/>
                </a:solidFill>
                <a:latin typeface="+mj-lt"/>
              </a:rPr>
              <a:t>FeatureClass</a:t>
            </a:r>
            <a:r>
              <a:rPr lang="en-US" altLang="zh-CN" sz="1400" dirty="0" smtClean="0">
                <a:solidFill>
                  <a:schemeClr val="bg1"/>
                </a:solidFill>
                <a:latin typeface="+mj-lt"/>
              </a:rPr>
              <a:t>——</a:t>
            </a:r>
            <a:r>
              <a:rPr lang="zh-CN" altLang="en-US" sz="1400" dirty="0" smtClean="0">
                <a:solidFill>
                  <a:schemeClr val="bg1"/>
                </a:solidFill>
                <a:latin typeface="+mj-lt"/>
              </a:rPr>
              <a:t>初始数据</a:t>
            </a:r>
            <a:endParaRPr lang="en-US" altLang="zh-CN" sz="1400" dirty="0" smtClean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bg1"/>
                </a:solidFill>
                <a:latin typeface="+mj-lt"/>
              </a:rPr>
              <a:t>New </a:t>
            </a:r>
            <a:r>
              <a:rPr lang="en-US" altLang="zh-CN" sz="1400" dirty="0" err="1" smtClean="0">
                <a:solidFill>
                  <a:schemeClr val="bg1"/>
                </a:solidFill>
                <a:latin typeface="+mj-lt"/>
              </a:rPr>
              <a:t>FeatureClass</a:t>
            </a:r>
            <a:r>
              <a:rPr lang="en-US" altLang="zh-CN" sz="1400" dirty="0" smtClean="0">
                <a:solidFill>
                  <a:schemeClr val="bg1"/>
                </a:solidFill>
                <a:latin typeface="+mj-lt"/>
              </a:rPr>
              <a:t>——</a:t>
            </a:r>
            <a:r>
              <a:rPr lang="zh-CN" altLang="en-US" sz="1400" dirty="0" smtClean="0">
                <a:solidFill>
                  <a:schemeClr val="bg1"/>
                </a:solidFill>
                <a:latin typeface="+mj-lt"/>
              </a:rPr>
              <a:t>新增的数据</a:t>
            </a:r>
            <a:endParaRPr lang="en-US" altLang="zh-CN" sz="1400" dirty="0" smtClean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bg1"/>
                </a:solidFill>
                <a:latin typeface="+mj-lt"/>
              </a:rPr>
              <a:t>Buffer distance——</a:t>
            </a:r>
            <a:r>
              <a:rPr lang="zh-CN" altLang="en-US" sz="1400" dirty="0" smtClean="0">
                <a:solidFill>
                  <a:schemeClr val="bg1"/>
                </a:solidFill>
                <a:latin typeface="+mj-lt"/>
              </a:rPr>
              <a:t>缓冲区距离</a:t>
            </a:r>
            <a:endParaRPr lang="zh-CN" alt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509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43160" y="1653330"/>
            <a:ext cx="8857680" cy="3071814"/>
            <a:chOff x="179164" y="1350060"/>
            <a:chExt cx="8857680" cy="3071814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1350060"/>
              <a:ext cx="4464844" cy="3071813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164" y="1350061"/>
              <a:ext cx="4464844" cy="3071813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3167844" y="9807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 </a:t>
            </a:r>
            <a:r>
              <a:rPr lang="en-US" altLang="zh-CN" dirty="0"/>
              <a:t>LEI </a:t>
            </a:r>
            <a:r>
              <a:rPr lang="en-US" altLang="zh-CN" dirty="0" smtClean="0"/>
              <a:t>Panel for </a:t>
            </a:r>
            <a:r>
              <a:rPr lang="en-US" altLang="zh-CN" dirty="0" err="1" smtClean="0"/>
              <a:t>Bantch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143160" y="4869160"/>
            <a:ext cx="8857680" cy="1277273"/>
          </a:xfrm>
          <a:prstGeom prst="rect">
            <a:avLst/>
          </a:prstGeom>
          <a:solidFill>
            <a:srgbClr val="064D1D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1600" dirty="0" smtClean="0">
                <a:solidFill>
                  <a:schemeClr val="bg1"/>
                </a:solidFill>
                <a:latin typeface="+mj-lt"/>
              </a:rPr>
              <a:t>What’s the difference between LEI and </a:t>
            </a:r>
            <a:r>
              <a:rPr lang="en-US" altLang="zh-CN" sz="1600" dirty="0" err="1" smtClean="0">
                <a:solidFill>
                  <a:schemeClr val="bg1"/>
                </a:solidFill>
                <a:latin typeface="+mj-lt"/>
              </a:rPr>
              <a:t>LEIFast</a:t>
            </a:r>
            <a:r>
              <a:rPr lang="en-US" altLang="zh-CN" sz="1600" dirty="0" smtClean="0">
                <a:solidFill>
                  <a:schemeClr val="bg1"/>
                </a:solidFill>
                <a:latin typeface="+mj-lt"/>
              </a:rPr>
              <a:t>?</a:t>
            </a:r>
          </a:p>
          <a:p>
            <a:r>
              <a:rPr lang="en-US" altLang="zh-CN" sz="1400" dirty="0" err="1" smtClean="0">
                <a:solidFill>
                  <a:schemeClr val="bg1"/>
                </a:solidFill>
                <a:latin typeface="+mj-lt"/>
              </a:rPr>
              <a:t>LEIFast</a:t>
            </a:r>
            <a:r>
              <a:rPr lang="en-US" altLang="zh-CN" sz="1400" dirty="0" smtClean="0">
                <a:solidFill>
                  <a:schemeClr val="bg1"/>
                </a:solidFill>
                <a:latin typeface="+mj-lt"/>
              </a:rPr>
              <a:t> is the old version to calculate the LEI and it run faster than LEI. In some case which we didn’t find the reason yet, </a:t>
            </a:r>
            <a:r>
              <a:rPr lang="en-US" altLang="zh-CN" sz="1400" dirty="0" err="1" smtClean="0">
                <a:solidFill>
                  <a:schemeClr val="bg1"/>
                </a:solidFill>
                <a:latin typeface="+mj-lt"/>
              </a:rPr>
              <a:t>LEIFast</a:t>
            </a:r>
            <a:r>
              <a:rPr lang="en-US" altLang="zh-CN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altLang="zh-CN" sz="1400" dirty="0" smtClean="0">
                <a:solidFill>
                  <a:schemeClr val="bg1"/>
                </a:solidFill>
                <a:latin typeface="+mj-lt"/>
              </a:rPr>
              <a:t>may get error and set the error LEI value 999.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+mj-lt"/>
              </a:rPr>
              <a:t>Hence, we developed a new LEI.py which is a more strong one. In LEI.py, we can also get a </a:t>
            </a:r>
            <a:r>
              <a:rPr lang="en-US" altLang="zh-CN" sz="1400" dirty="0" err="1" smtClean="0">
                <a:solidFill>
                  <a:schemeClr val="bg1"/>
                </a:solidFill>
                <a:latin typeface="+mj-lt"/>
              </a:rPr>
              <a:t>LEITemple</a:t>
            </a:r>
            <a:r>
              <a:rPr lang="en-US" altLang="zh-CN" sz="1400" dirty="0" smtClean="0">
                <a:solidFill>
                  <a:schemeClr val="bg1"/>
                </a:solidFill>
                <a:latin typeface="+mj-lt"/>
              </a:rPr>
              <a:t> layer which is the difference between the new polygon and its buffer region.</a:t>
            </a:r>
          </a:p>
        </p:txBody>
      </p:sp>
    </p:spTree>
    <p:extLst>
      <p:ext uri="{BB962C8B-B14F-4D97-AF65-F5344CB8AC3E}">
        <p14:creationId xmlns:p14="http://schemas.microsoft.com/office/powerpoint/2010/main" val="86484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3584</TotalTime>
  <Words>322</Words>
  <Application>Microsoft Office PowerPoint</Application>
  <PresentationFormat>全屏显示(4:3)</PresentationFormat>
  <Paragraphs>85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7" baseType="lpstr">
      <vt:lpstr>宋体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 you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zhhan</dc:creator>
  <cp:lastModifiedBy>admin</cp:lastModifiedBy>
  <cp:revision>155</cp:revision>
  <dcterms:created xsi:type="dcterms:W3CDTF">2017-02-25T05:48:45Z</dcterms:created>
  <dcterms:modified xsi:type="dcterms:W3CDTF">2017-04-07T02:23:47Z</dcterms:modified>
</cp:coreProperties>
</file>